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3EFFB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19.10.2023_&#1044;&#1086;&#1082;&#1083;&#1072;&#1076;%20&#1087;&#1091;&#1073;&#1083;&#1080;&#1095;&#1085;&#1099;&#1077;%20&#1089;&#1083;&#1091;&#1096;&#1072;&#1085;&#1080;&#1103;\01_&#1044;&#1086;&#1082;&#1083;&#1072;&#1076;\&#1057;&#1088;&#1072;&#1074;&#1085;&#1080;&#1090;&#1077;&#1083;&#1100;&#1085;&#1099;&#1081;%20&#1072;&#1085;&#1072;&#1083;&#1080;&#1079;%20&#1087;&#1086;%20&#1088;&#1072;&#1089;&#1089;&#1083;&#1077;&#1076;&#1086;&#1074;&#1072;&#1085;&#1080;&#1102;%20&#1058;&#1053;%202022-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19.10.2023_&#1044;&#1086;&#1082;&#1083;&#1072;&#1076;%20&#1087;&#1091;&#1073;&#1083;&#1080;&#1095;&#1085;&#1099;&#1077;%20&#1089;&#1083;&#1091;&#1096;&#1072;&#1085;&#1080;&#1103;\01_&#1044;&#1086;&#1082;&#1083;&#1072;&#1076;\&#1057;&#1088;&#1072;&#1074;&#1085;&#1080;&#1090;&#1077;&#1083;&#1100;&#1085;&#1099;&#1081;%20&#1072;&#1085;&#1072;&#1083;&#1080;&#1079;%20&#1087;&#1086;%20&#1088;&#1072;&#1089;&#1089;&#1083;&#1077;&#1076;&#1086;&#1074;&#1072;&#1085;&#1080;&#1102;%20&#1058;&#1053;%202022-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19.10.2023_&#1044;&#1086;&#1082;&#1083;&#1072;&#1076;%20&#1087;&#1091;&#1073;&#1083;&#1080;&#1095;&#1085;&#1099;&#1077;%20&#1089;&#1083;&#1091;&#1096;&#1072;&#1085;&#1080;&#1103;\01_&#1044;&#1086;&#1082;&#1083;&#1072;&#1076;\&#1057;&#1088;&#1072;&#1074;&#1085;&#1080;&#1090;&#1077;&#1083;&#1100;&#1085;&#1099;&#1081;%20&#1072;&#1085;&#1072;&#1083;&#1080;&#1079;%20&#1087;&#1086;%20&#1088;&#1072;&#1089;&#1089;&#1083;&#1077;&#1076;&#1086;&#1074;&#1072;&#1085;&#1080;&#1102;%20&#1058;&#1053;%202022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141294838145234E-2"/>
          <c:y val="0.31505796150481191"/>
          <c:w val="0.9058587464588268"/>
          <c:h val="0.587480679498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'[Сравнительный анализ по расследованию ТН 2022-2023.xlsx]Лист2'!$B$5</c:f>
              <c:strCache>
                <c:ptCount val="1"/>
                <c:pt idx="0">
                  <c:v>Общее количество аварийных отключений в сетях 35 кВ и выше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72E-2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  <a:alpha val="77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7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89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'[Сравнительный анализ по расследованию ТН 2022-2023.xlsx]Лист2'!$C$4:$D$4</c:f>
              <c:strCache>
                <c:ptCount val="2"/>
                <c:pt idx="0">
                  <c:v>9 месяцев 2022 года</c:v>
                </c:pt>
                <c:pt idx="1">
                  <c:v>9 месяцев 2023 года</c:v>
                </c:pt>
              </c:strCache>
            </c:strRef>
          </c:cat>
          <c:val>
            <c:numRef>
              <c:f>'[Сравнительный анализ по расследованию ТН 2022-2023.xlsx]Лист2'!$C$5:$D$5</c:f>
              <c:numCache>
                <c:formatCode>General</c:formatCode>
                <c:ptCount val="2"/>
                <c:pt idx="0">
                  <c:v>1324</c:v>
                </c:pt>
                <c:pt idx="1">
                  <c:v>1504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604352"/>
        <c:axId val="97605888"/>
        <c:axId val="0"/>
      </c:bar3DChart>
      <c:catAx>
        <c:axId val="9760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7605888"/>
        <c:crosses val="autoZero"/>
        <c:auto val="1"/>
        <c:lblAlgn val="ctr"/>
        <c:lblOffset val="100"/>
        <c:noMultiLvlLbl val="0"/>
      </c:catAx>
      <c:valAx>
        <c:axId val="97605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4.8751968503937003E-2"/>
              <c:y val="0.289344561096529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760435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  <a:alpha val="77000"/>
          </a:schemeClr>
        </a:gs>
        <a:gs pos="50000">
          <a:schemeClr val="accent1">
            <a:tint val="44500"/>
            <a:satMod val="160000"/>
            <a:alpha val="75000"/>
          </a:schemeClr>
        </a:gs>
        <a:gs pos="100000">
          <a:schemeClr val="accent1">
            <a:tint val="23500"/>
            <a:satMod val="160000"/>
            <a:alpha val="89000"/>
          </a:schemeClr>
        </a:gs>
      </a:gsLst>
      <a:lin ang="5400000" scaled="0"/>
    </a:gra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4362745711431E-2"/>
          <c:y val="0.39839129483814523"/>
          <c:w val="0.95535637254288563"/>
          <c:h val="0.485628827646544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'[Сравнительный анализ по расследованию ТН 2022-2023.xlsx]Лист2'!$B$6</c:f>
              <c:strCache>
                <c:ptCount val="1"/>
                <c:pt idx="0">
                  <c:v>Участие представителей Сибирского управления Ростехнадзора в расследованиях причин аварий в организациях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72E-2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  <a:alpha val="77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7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89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'[Сравнительный анализ по расследованию ТН 2022-2023.xlsx]Лист2'!$C$4:$D$4</c:f>
              <c:strCache>
                <c:ptCount val="2"/>
                <c:pt idx="0">
                  <c:v>9 месяцев 2022 года</c:v>
                </c:pt>
                <c:pt idx="1">
                  <c:v>9 месяцев 2023 года</c:v>
                </c:pt>
              </c:strCache>
            </c:strRef>
          </c:cat>
          <c:val>
            <c:numRef>
              <c:f>'[Сравнительный анализ по расследованию ТН 2022-2023.xlsx]Лист2'!$C$6:$D$6</c:f>
              <c:numCache>
                <c:formatCode>General</c:formatCode>
                <c:ptCount val="2"/>
                <c:pt idx="0">
                  <c:v>82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639424"/>
        <c:axId val="97645312"/>
        <c:axId val="0"/>
      </c:bar3DChart>
      <c:catAx>
        <c:axId val="9763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7645312"/>
        <c:crosses val="autoZero"/>
        <c:auto val="1"/>
        <c:lblAlgn val="ctr"/>
        <c:lblOffset val="100"/>
        <c:noMultiLvlLbl val="0"/>
      </c:catAx>
      <c:valAx>
        <c:axId val="976453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4.8751968503937003E-2"/>
              <c:y val="0.289344561096529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763942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  <a:alpha val="77000"/>
          </a:schemeClr>
        </a:gs>
        <a:gs pos="50000">
          <a:schemeClr val="accent1">
            <a:tint val="44500"/>
            <a:satMod val="160000"/>
            <a:alpha val="75000"/>
          </a:schemeClr>
        </a:gs>
        <a:gs pos="100000">
          <a:schemeClr val="accent1">
            <a:tint val="23500"/>
            <a:satMod val="160000"/>
            <a:alpha val="89000"/>
          </a:schemeClr>
        </a:gs>
      </a:gsLst>
      <a:lin ang="5400000" scaled="0"/>
    </a:gra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56846814605979"/>
          <c:y val="3.1741305149625088E-2"/>
        </c:manualLayout>
      </c:layout>
      <c:overlay val="0"/>
      <c:txPr>
        <a:bodyPr/>
        <a:lstStyle/>
        <a:p>
          <a:pPr>
            <a:defRPr sz="1600" i="1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19072615923016E-2"/>
          <c:y val="0.16215879435883102"/>
          <c:w val="0.90308099938581243"/>
          <c:h val="0.72186119016683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'[Сравнительный анализ по расследованию ТН 2022-2023.xlsx]Лист2'!$B$7</c:f>
              <c:strCache>
                <c:ptCount val="1"/>
                <c:pt idx="0">
                  <c:v>Разработано мероприятий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72E-2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  <a:alpha val="77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7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89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'[Сравнительный анализ по расследованию ТН 2022-2023.xlsx]Лист2'!$C$4:$D$4</c:f>
              <c:strCache>
                <c:ptCount val="2"/>
                <c:pt idx="0">
                  <c:v>9 месяцев 2022 года</c:v>
                </c:pt>
                <c:pt idx="1">
                  <c:v>9 месяцев 2023 года</c:v>
                </c:pt>
              </c:strCache>
            </c:strRef>
          </c:cat>
          <c:val>
            <c:numRef>
              <c:f>'[Сравнительный анализ по расследованию ТН 2022-2023.xlsx]Лист2'!$C$7:$D$7</c:f>
              <c:numCache>
                <c:formatCode>General</c:formatCode>
                <c:ptCount val="2"/>
                <c:pt idx="0">
                  <c:v>320</c:v>
                </c:pt>
                <c:pt idx="1">
                  <c:v>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330112"/>
        <c:axId val="98331648"/>
        <c:axId val="0"/>
      </c:bar3DChart>
      <c:catAx>
        <c:axId val="9833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8331648"/>
        <c:crosses val="autoZero"/>
        <c:auto val="1"/>
        <c:lblAlgn val="ctr"/>
        <c:lblOffset val="100"/>
        <c:noMultiLvlLbl val="0"/>
      </c:catAx>
      <c:valAx>
        <c:axId val="983316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ru-RU" i="1"/>
                  <a:t>Шт.</a:t>
                </a:r>
              </a:p>
            </c:rich>
          </c:tx>
          <c:layout>
            <c:manualLayout>
              <c:xMode val="edge"/>
              <c:yMode val="edge"/>
              <c:x val="8.0827454583951241E-2"/>
              <c:y val="0.105399039877433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9833011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  <a:alpha val="77000"/>
          </a:schemeClr>
        </a:gs>
        <a:gs pos="50000">
          <a:schemeClr val="accent1">
            <a:tint val="44500"/>
            <a:satMod val="160000"/>
            <a:alpha val="75000"/>
          </a:schemeClr>
        </a:gs>
        <a:gs pos="100000">
          <a:schemeClr val="accent1">
            <a:tint val="23500"/>
            <a:satMod val="160000"/>
            <a:alpha val="89000"/>
          </a:schemeClr>
        </a:gs>
      </a:gsLst>
      <a:lin ang="5400000" scaled="0"/>
    </a:gra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85FC-995B-439B-BE72-DAF23EE3651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89E9-EA26-49F0-937F-16F1FC7F4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C32-9295-4B99-872A-BA21871925E2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551-DFDA-4730-8A20-F9317CB6D655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89-F59F-4C28-B8A4-52A9E81B5C16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8BE6-5169-4D6E-A3DF-05213C0BDD44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5274-C392-4817-950E-8F78CDCBE224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3EC-9D14-4563-92B7-329EAD57E863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C7D-92D7-4983-B487-50C03560C4A0}" type="datetime1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CC01-0150-460E-9D67-C884E1502EF5}" type="datetime1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C24-3FD4-4E48-B24D-0224969A2C5B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674-6EF7-48C8-9D75-62880A8B5EE4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88AA-BC94-4E1A-9EDA-0C4305392AA9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AB6F-BE65-4F2F-B2DF-A0F7B6671F23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gi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628384" cy="280831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готовности субъектов электроэнергетики к осенне-зимнему периоду 2023-2024 годов. Проблемные вопросы, возникающие при подготовке субъектов электроэнергетики к осенне-зимнему периоду 2023-2024 годов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dirty="0" smtClean="0">
                <a:solidFill>
                  <a:schemeClr val="bg1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Заместитель руководителя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Сибирского управления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Ростехнадзора</a:t>
            </a:r>
            <a:endParaRPr lang="ru-RU" sz="2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А.И. Глушкова\03_Доклады\13_Доклад ОЗП АК_06.10.2023\Картинки\1653318992_22-celes-club-p-fon-dlya-prezentatsii-zavod-krasivie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247" cy="55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974656" y="6426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Подготовка </a:t>
            </a:r>
            <a:r>
              <a:rPr lang="ru-RU" sz="2400" b="1" i="1" dirty="0">
                <a:solidFill>
                  <a:srgbClr val="FFC000"/>
                </a:solidFill>
              </a:rPr>
              <a:t>субъектов электроэнергетики к отопительному периоду 2023-2024 </a:t>
            </a:r>
            <a:r>
              <a:rPr lang="ru-RU" sz="2400" b="1" i="1" dirty="0" smtClean="0">
                <a:solidFill>
                  <a:srgbClr val="FFC000"/>
                </a:solidFill>
              </a:rPr>
              <a:t>годов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02743"/>
              </p:ext>
            </p:extLst>
          </p:nvPr>
        </p:nvGraphicFramePr>
        <p:xfrm>
          <a:off x="307974" y="1408113"/>
          <a:ext cx="8512498" cy="4864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86"/>
                <a:gridCol w="2088232"/>
                <a:gridCol w="1656184"/>
                <a:gridCol w="1224136"/>
                <a:gridCol w="2376264"/>
                <a:gridCol w="864096"/>
              </a:tblGrid>
              <a:tr h="1826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ИНДЕКСЫ ГОТОВНОСТИ СУБЪЕКТОВ ЭЛЕКТРОЭНЕРГЕТИКИ ПО СОСТОЯНИЮ НА 25 СЕНТЯБРЯ 2023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</a:rPr>
                        <a:t>№ п/п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Холдинг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Субъект электроэнергетики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Оценка субъекта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Объект электроэнергетики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Оценка объекта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1826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Алтайский край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6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</a:rPr>
                        <a:t>1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ООО "Сибирская генерирующая компания"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АО "Барнаульская генерация"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78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Барнаульская ТЭЦ-2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182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Барнаульская ТЭЦ-3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182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err="1">
                          <a:effectLst/>
                        </a:rPr>
                        <a:t>Бийская</a:t>
                      </a:r>
                      <a:r>
                        <a:rPr lang="ru-RU" sz="1400" b="1" i="1" u="none" strike="noStrike" dirty="0">
                          <a:effectLst/>
                        </a:rPr>
                        <a:t> ТЭЦ-1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75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</a:tr>
              <a:tr h="1826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Кемеровская область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6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effectLst/>
                        </a:rPr>
                        <a:t>2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Электроэнергетика РФ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ПАО "ЮК ГРЭС"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69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Южно-Кузбасская ГРЭС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69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</a:tr>
              <a:tr h="1826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effectLst/>
                        </a:rPr>
                        <a:t>3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ООО "Интеграл"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75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>
                          <a:effectLst/>
                        </a:rPr>
                        <a:t>Юргинская</a:t>
                      </a:r>
                      <a:r>
                        <a:rPr lang="ru-RU" sz="1400" b="1" i="1" u="none" strike="noStrike" dirty="0">
                          <a:effectLst/>
                        </a:rPr>
                        <a:t> ТЭЦ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75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8000"/>
                      </a:srgbClr>
                    </a:solidFill>
                  </a:tcPr>
                </a:tc>
              </a:tr>
              <a:tr h="1826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Новосибирская область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6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>
                          <a:effectLst/>
                        </a:rPr>
                        <a:t>4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Электроэнергетика РФ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АО "</a:t>
                      </a:r>
                      <a:r>
                        <a:rPr lang="ru-RU" sz="1400" b="1" i="1" u="none" strike="noStrike" dirty="0" smtClean="0">
                          <a:effectLst/>
                        </a:rPr>
                        <a:t>Аэропорт Толмачево</a:t>
                      </a:r>
                      <a:r>
                        <a:rPr lang="ru-RU" sz="1400" b="1" i="1" u="none" strike="noStrike" dirty="0">
                          <a:effectLst/>
                        </a:rPr>
                        <a:t>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Аэропорт Толмачево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543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</a:rPr>
                        <a:t>5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АО "НЗИВ"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НОВОСИБИРСКИЙ ЗАВОД ИСКУССТВЕННОГО ВОЛОКНА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18260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Омская область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effectLst/>
                        </a:rPr>
                        <a:t>6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Электроэнергетика РФ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АО "ОНИИП"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Омский научно-исследовательский институт приборостроения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89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  <a:tr h="182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</a:rPr>
                        <a:t>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АО "ГКНПЦ ИМ. М.В. ХРУНИЧЕВА"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81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ПО "Полет"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81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8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А.И. Глушкова\03_Доклады\13_Доклад ОЗП АК_06.10.2023\Картинки\zeTJRwRPa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361040" cy="564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30316" y="6351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56600" y="188640"/>
            <a:ext cx="5603632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Бесхозяйные объекты электросетевого хозяйства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63317"/>
              </p:ext>
            </p:extLst>
          </p:nvPr>
        </p:nvGraphicFramePr>
        <p:xfrm>
          <a:off x="155575" y="1412775"/>
          <a:ext cx="8797479" cy="227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503"/>
                <a:gridCol w="1296289"/>
                <a:gridCol w="1227153"/>
                <a:gridCol w="1192586"/>
                <a:gridCol w="1572830"/>
                <a:gridCol w="1037031"/>
                <a:gridCol w="1002463"/>
                <a:gridCol w="829624"/>
              </a:tblGrid>
              <a:tr h="23987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Бесхозяйные электрические сети (КЛ, ВЛ), км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Год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Кемеровская область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Алтайский край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Республика Алтай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Новосибирская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Омская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Томская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Итого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2019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150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161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84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</a:rPr>
                        <a:t>1716,25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23,43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</a:rPr>
                        <a:t>2144,68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31,171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147,5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106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1885,33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14,05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</a:rPr>
                        <a:t>2193,05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28,13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133,5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2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106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1570,88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61,933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</a:rPr>
                        <a:t>1902,44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63,28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94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54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54,4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1599,38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37,86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1902,92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81,13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78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8,505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42,8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effectLst/>
                        </a:rPr>
                        <a:t>768,99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59,01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1038,44</a:t>
                      </a:r>
                      <a:endParaRPr lang="ru-RU" sz="17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92081"/>
              </p:ext>
            </p:extLst>
          </p:nvPr>
        </p:nvGraphicFramePr>
        <p:xfrm>
          <a:off x="179512" y="3933056"/>
          <a:ext cx="8784976" cy="234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258"/>
                <a:gridCol w="1287364"/>
                <a:gridCol w="1218704"/>
                <a:gridCol w="1184374"/>
                <a:gridCol w="1562001"/>
                <a:gridCol w="1029891"/>
                <a:gridCol w="995561"/>
                <a:gridCol w="847823"/>
              </a:tblGrid>
              <a:tr h="36004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Бесхозяйные подстанции (ТП, РП, ПС), шт.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Год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Кемеровская область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Алтайский край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Республика Алтай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Новосибирская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Омская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Томская область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Итого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2019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30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73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50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211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2020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26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80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27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42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219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2021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24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93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35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26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62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263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2022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38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85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46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68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13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278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2023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27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effectLst/>
                        </a:rPr>
                        <a:t>33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18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35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77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>
                          <a:effectLst/>
                        </a:rPr>
                        <a:t>7</a:t>
                      </a:r>
                      <a:endParaRPr lang="ru-RU" sz="17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197</a:t>
                      </a:r>
                      <a:endParaRPr lang="ru-RU" sz="17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А.И. Глушкова\03_Доклады\13_Доклад ОЗП АК_06.10.2023\Картинки\truboprovod.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56600" y="188640"/>
            <a:ext cx="5603632" cy="88449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Подготовка субъектов электроэнергетики к отопительному периоду 2023-2024 годов</a:t>
            </a:r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549222"/>
            <a:ext cx="756084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При наличии у организации предписания, выданного Сибирским управлением Ростехнадзора, </a:t>
            </a:r>
            <a:r>
              <a:rPr lang="ru-RU" sz="1600" b="1" i="1" dirty="0" smtClean="0"/>
              <a:t>в </a:t>
            </a:r>
            <a:r>
              <a:rPr lang="ru-RU" sz="1600" b="1" i="1" dirty="0"/>
              <a:t>случае устранения </a:t>
            </a:r>
            <a:r>
              <a:rPr lang="ru-RU" sz="1600" b="1" i="1" dirty="0" smtClean="0"/>
              <a:t>нарушений, на основании статьи 95 Федерального закона от 31.07.2021 № 248-ФЗ «О государственном контроле (надзоре) и муниципальном контроле в Российской Федерации»  предприятие имеет право направить в адрес Сибирского управления Ростехнадзора письмо о снятии с контроля устраненных пунктов предписания с приложением документов, подтверждающих исполнение.</a:t>
            </a:r>
            <a:endParaRPr lang="ru-RU" sz="1600" b="1" i="1" dirty="0"/>
          </a:p>
        </p:txBody>
      </p:sp>
      <p:pic>
        <p:nvPicPr>
          <p:cNvPr id="14" name="Picture 4" descr="C:\Users\glushkovaai@local.st\Desktop\17.04.2023_Презентация АК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3" y="2549222"/>
            <a:ext cx="1131417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0224" y="4581128"/>
            <a:ext cx="871296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sz="2000" b="1" i="1" dirty="0"/>
              <a:t>Сибирское управление </a:t>
            </a:r>
            <a:r>
              <a:rPr lang="ru-RU" sz="2000" b="1" i="1" dirty="0" smtClean="0"/>
              <a:t>Ростехнадзора готово </a:t>
            </a:r>
            <a:r>
              <a:rPr lang="ru-RU" sz="2000" b="1" i="1" dirty="0"/>
              <a:t>оказывать методическую помощь и принимать участие в совещаниях всех уровней по контролю за ходом </a:t>
            </a:r>
            <a:r>
              <a:rPr lang="ru-RU" sz="2000" b="1" i="1" dirty="0" smtClean="0"/>
              <a:t>подготовки субъектов энергетики </a:t>
            </a:r>
            <a:r>
              <a:rPr lang="ru-RU" sz="2000" b="1" i="1" dirty="0"/>
              <a:t>к отопительному </a:t>
            </a:r>
            <a:r>
              <a:rPr lang="ru-RU" sz="2000" b="1" i="1" dirty="0" smtClean="0"/>
              <a:t>периоду.</a:t>
            </a:r>
            <a:endParaRPr lang="ru-RU" sz="2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0224" y="1484784"/>
            <a:ext cx="869225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sz="2400" b="1" i="1" dirty="0"/>
              <a:t>Необходимо своевременно принимать меры по недопущению нарушений обязательных </a:t>
            </a:r>
            <a:r>
              <a:rPr lang="ru-RU" sz="2400" b="1" i="1" dirty="0" smtClean="0"/>
              <a:t>требований.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676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C:\А.И. Глушкова\03_Доклады\13_Доклад ОЗП АК_06.10.2023\Картинки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3"/>
            <a:ext cx="9433048" cy="559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988840"/>
            <a:ext cx="4320480" cy="295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4876034"/>
            <a:ext cx="43204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i="1" dirty="0" smtClean="0">
                <a:solidFill>
                  <a:srgbClr val="002060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rgbClr val="002060"/>
                </a:solidFill>
                <a:effectLst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</a:rPr>
              <a:t>Заместитель руководителя Сибирского управления Ростехнадзора</a:t>
            </a:r>
            <a:endParaRPr lang="ru-RU" sz="280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9" name="Picture 3" descr="C:\Users\glushkovaai@local.st\Desktop\Доклад Республика Алтай\Картинки\1653396441_35-celes-club-p-fon-dlya-prezentatsii-energetika-krasivie-3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7"/>
          <a:stretch/>
        </p:blipFill>
        <p:spPr bwMode="auto">
          <a:xfrm flipH="1">
            <a:off x="5004048" y="1268760"/>
            <a:ext cx="4141771" cy="545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А.И. Глушкова\03_Доклады\09_Доклад ОЗП АК_07.09.2023\Картинки\1653319029_5-celes-club-p-fon-dlya-prezentatsii-zavod-krasivi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685"/>
            <a:ext cx="9144000" cy="55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Объекты </a:t>
            </a:r>
            <a:r>
              <a:rPr lang="ru-RU" sz="2800" b="1" i="1" dirty="0">
                <a:solidFill>
                  <a:srgbClr val="FFC000"/>
                </a:solidFill>
              </a:rPr>
              <a:t>и </a:t>
            </a:r>
            <a:r>
              <a:rPr lang="ru-RU" sz="2800" b="1" i="1" dirty="0" smtClean="0">
                <a:solidFill>
                  <a:srgbClr val="FFC000"/>
                </a:solidFill>
              </a:rPr>
              <a:t>организации </a:t>
            </a:r>
            <a:r>
              <a:rPr lang="ru-RU" sz="2800" b="1" i="1" dirty="0">
                <a:solidFill>
                  <a:srgbClr val="FFC000"/>
                </a:solidFill>
              </a:rPr>
              <a:t>электросетевого хозяйства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12114"/>
              </p:ext>
            </p:extLst>
          </p:nvPr>
        </p:nvGraphicFramePr>
        <p:xfrm>
          <a:off x="251521" y="1340768"/>
          <a:ext cx="8712966" cy="4294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434"/>
                <a:gridCol w="936545"/>
                <a:gridCol w="936545"/>
                <a:gridCol w="1047672"/>
                <a:gridCol w="1047672"/>
                <a:gridCol w="936545"/>
                <a:gridCol w="642390"/>
                <a:gridCol w="1038163"/>
              </a:tblGrid>
              <a:tr h="3166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Федерации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Сибирское управление Ростехнадзора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53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</a:t>
                      </a: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 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</a:t>
                      </a: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</a:t>
                      </a: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</a:t>
                      </a:r>
                      <a:r>
                        <a:rPr lang="ru-RU" sz="10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2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Тепловых электростанций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661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Газотурбинных </a:t>
                      </a: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электростанций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Гидроэлектростанций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256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Сетевых организаций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Электрических подстанций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57023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16358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13749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4833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108312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503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линий электропередачи всего, км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80721,3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63093,566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10824,013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126874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52778,707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377965,586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230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напряжением до 1 </a:t>
                      </a:r>
                      <a:r>
                        <a:rPr lang="ru-RU" sz="13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39876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25366,109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5170,03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84557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18348,278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28196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201513,417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напряжением выше 1 до 110 </a:t>
                      </a:r>
                      <a:r>
                        <a:rPr lang="ru-RU" sz="13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36879,3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34946,157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5653,983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40126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32923,429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13460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163988,869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  <a:tr h="440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напряжением 220 </a:t>
                      </a:r>
                      <a:r>
                        <a:rPr lang="ru-RU" sz="13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выше</a:t>
                      </a: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3966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2781,3</a:t>
                      </a:r>
                      <a:endParaRPr lang="ru-RU" sz="1000" b="1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2191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12463,3</a:t>
                      </a:r>
                      <a:endParaRPr lang="ru-RU" sz="10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15" marR="61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7332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x-none" sz="1600" b="1" i="1"/>
              <a:t>За 9 месяцев 2023 года в поднадзорных организациях на объектах электросетевого хозяйства аварий не зарегистрировано, произошел </a:t>
            </a:r>
            <a:r>
              <a:rPr lang="ru-RU" sz="1600" b="1" i="1" dirty="0" smtClean="0"/>
              <a:t>1</a:t>
            </a:r>
            <a:r>
              <a:rPr lang="x-none" sz="1600" b="1" i="1" smtClean="0"/>
              <a:t> </a:t>
            </a:r>
            <a:r>
              <a:rPr lang="x-none" sz="1600" b="1" i="1"/>
              <a:t>несчастный случай в электросетевой организации Томской области ПАО «ТРК».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877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А.И. Глушкова\03_Доклады\09_Доклад ОЗП АК_07.09.2023\Картинки\1653396425_65-celes-club-p-fon-dlya-prezentatsii-energetika-krasivie-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505056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600" y="188640"/>
            <a:ext cx="5387608" cy="88449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Сравнительный анализ аварийности за 9 месяцев 2022 года и 9 месяцев 2023 года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15" name="Номер слайда 33"/>
          <p:cNvSpPr txBox="1">
            <a:spLocks/>
          </p:cNvSpPr>
          <p:nvPr/>
        </p:nvSpPr>
        <p:spPr>
          <a:xfrm>
            <a:off x="8748463" y="6453336"/>
            <a:ext cx="317061" cy="2665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3816926"/>
            <a:ext cx="4349508" cy="255454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1" dirty="0"/>
              <a:t>В ходе </a:t>
            </a:r>
            <a:r>
              <a:rPr lang="ru-RU" sz="1600" b="1" i="1" dirty="0" smtClean="0"/>
              <a:t>проведения </a:t>
            </a:r>
            <a:r>
              <a:rPr lang="ru-RU" sz="1600" b="1" i="1" dirty="0"/>
              <a:t>выездной </a:t>
            </a:r>
            <a:r>
              <a:rPr lang="ru-RU" sz="1600" b="1" i="1" dirty="0" smtClean="0"/>
              <a:t>проверки Сибирского управления </a:t>
            </a:r>
            <a:r>
              <a:rPr lang="ru-RU" sz="1600" b="1" i="1" dirty="0"/>
              <a:t>Ростехнадзора по требованию </a:t>
            </a:r>
            <a:r>
              <a:rPr lang="ru-RU" sz="1600" b="1" i="1" dirty="0" smtClean="0"/>
              <a:t>прокуратуры в </a:t>
            </a:r>
            <a:r>
              <a:rPr lang="ru-RU" sz="1600" b="1" i="1" dirty="0"/>
              <a:t>отношении АО «Кузбассэнерго» установлено, что на Беловской ГРЭС не реализовано в требуемом объеме противоаварийное мероприятие по реконструкции разъединителей на ОРУ-110 </a:t>
            </a:r>
            <a:r>
              <a:rPr lang="ru-RU" sz="1600" b="1" i="1" dirty="0" err="1"/>
              <a:t>кВ</a:t>
            </a:r>
            <a:r>
              <a:rPr lang="ru-RU" sz="1600" b="1" i="1" dirty="0"/>
              <a:t>, предписанное актом № 21 расследования причин аварии, произошедшей </a:t>
            </a:r>
            <a:r>
              <a:rPr lang="ru-RU" sz="1600" b="1" i="1" dirty="0" smtClean="0"/>
              <a:t>19.11.2019.</a:t>
            </a:r>
            <a:endParaRPr lang="ru-RU" sz="1600" b="1" i="1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396337"/>
              </p:ext>
            </p:extLst>
          </p:nvPr>
        </p:nvGraphicFramePr>
        <p:xfrm>
          <a:off x="179512" y="1340768"/>
          <a:ext cx="43926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28718"/>
              </p:ext>
            </p:extLst>
          </p:nvPr>
        </p:nvGraphicFramePr>
        <p:xfrm>
          <a:off x="4716016" y="1340768"/>
          <a:ext cx="434950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398736"/>
              </p:ext>
            </p:extLst>
          </p:nvPr>
        </p:nvGraphicFramePr>
        <p:xfrm>
          <a:off x="170508" y="3816927"/>
          <a:ext cx="4392612" cy="255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814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А.И. Глушкова\03_Доклады\09_Доклад ОЗП АК_07.09.2023\Картинки\1653318992_22-celes-club-p-fon-dlya-prezentatsii-zavod-krasivie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8483"/>
            <a:ext cx="9252768" cy="55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Плановые проверки государственного энергетического надзора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450" y="2331695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44</a:t>
            </a:r>
            <a:r>
              <a:rPr lang="ru-RU" sz="1200" b="1" i="1" dirty="0" smtClean="0">
                <a:solidFill>
                  <a:schemeClr val="bg1"/>
                </a:solidFill>
              </a:rPr>
              <a:t>%*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9470" y="2316359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</a:rPr>
              <a:t>56%*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26" name="Номер слайда 33"/>
          <p:cNvSpPr txBox="1">
            <a:spLocks/>
          </p:cNvSpPr>
          <p:nvPr/>
        </p:nvSpPr>
        <p:spPr>
          <a:xfrm>
            <a:off x="6732240" y="6337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5994" y="2238619"/>
            <a:ext cx="4572508" cy="580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За 9 месяцев 2023 года </a:t>
            </a:r>
            <a:r>
              <a:rPr lang="ru-RU" sz="1400" b="1" i="1" dirty="0" smtClean="0">
                <a:solidFill>
                  <a:schemeClr val="tx1"/>
                </a:solidFill>
              </a:rPr>
              <a:t>проведено </a:t>
            </a:r>
            <a:r>
              <a:rPr lang="ru-RU" sz="1600" b="1" i="1" dirty="0" smtClean="0">
                <a:solidFill>
                  <a:srgbClr val="00B050"/>
                </a:solidFill>
              </a:rPr>
              <a:t>14</a:t>
            </a:r>
            <a:r>
              <a:rPr lang="ru-RU" sz="1400" b="1" i="1" dirty="0" smtClean="0">
                <a:solidFill>
                  <a:srgbClr val="00B050"/>
                </a:solidFill>
              </a:rPr>
              <a:t> </a:t>
            </a:r>
            <a:r>
              <a:rPr lang="ru-RU" sz="1400" b="1" i="1" dirty="0">
                <a:solidFill>
                  <a:srgbClr val="00B050"/>
                </a:solidFill>
              </a:rPr>
              <a:t>проверок </a:t>
            </a:r>
            <a:r>
              <a:rPr lang="ru-RU" sz="1400" b="1" i="1" dirty="0">
                <a:solidFill>
                  <a:schemeClr val="tx1"/>
                </a:solidFill>
              </a:rPr>
              <a:t>деятельности субъектов электроэнергетики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1372" y="1368483"/>
            <a:ext cx="8654467" cy="836381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В 2023 году государственным энергетическим надзором </a:t>
            </a:r>
            <a:r>
              <a:rPr lang="ru-RU" sz="1400" b="1" i="1" dirty="0" smtClean="0">
                <a:solidFill>
                  <a:schemeClr val="tx1"/>
                </a:solidFill>
              </a:rPr>
              <a:t>запланировано </a:t>
            </a:r>
            <a:r>
              <a:rPr lang="ru-RU" sz="1600" b="1" i="1" dirty="0" smtClean="0">
                <a:solidFill>
                  <a:srgbClr val="00B050"/>
                </a:solidFill>
              </a:rPr>
              <a:t>22</a:t>
            </a:r>
            <a:r>
              <a:rPr lang="ru-RU" sz="1400" b="1" i="1" dirty="0" smtClean="0">
                <a:solidFill>
                  <a:srgbClr val="00B050"/>
                </a:solidFill>
              </a:rPr>
              <a:t> </a:t>
            </a:r>
            <a:r>
              <a:rPr lang="ru-RU" sz="1400" b="1" i="1" dirty="0">
                <a:solidFill>
                  <a:srgbClr val="00B050"/>
                </a:solidFill>
              </a:rPr>
              <a:t>плановые проверки</a:t>
            </a:r>
            <a:r>
              <a:rPr lang="ru-RU" sz="1400" b="1" i="1" dirty="0">
                <a:solidFill>
                  <a:schemeClr val="tx1"/>
                </a:solidFill>
              </a:rPr>
              <a:t>, из которых </a:t>
            </a:r>
            <a:r>
              <a:rPr lang="ru-RU" sz="1600" b="1" i="1" dirty="0" smtClean="0">
                <a:solidFill>
                  <a:srgbClr val="002060"/>
                </a:solidFill>
              </a:rPr>
              <a:t>15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проверок </a:t>
            </a:r>
            <a:r>
              <a:rPr lang="ru-RU" sz="1400" b="1" i="1" dirty="0">
                <a:solidFill>
                  <a:schemeClr val="tx1"/>
                </a:solidFill>
              </a:rPr>
              <a:t>деятельности субъектов </a:t>
            </a:r>
            <a:r>
              <a:rPr lang="ru-RU" sz="1400" b="1" i="1" dirty="0" smtClean="0">
                <a:solidFill>
                  <a:schemeClr val="tx1"/>
                </a:solidFill>
              </a:rPr>
              <a:t>электроэнергетики.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71600" y="2843020"/>
            <a:ext cx="2107204" cy="2920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71877" y="2843020"/>
            <a:ext cx="123" cy="42701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92204" y="2843020"/>
            <a:ext cx="2160116" cy="2920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носка со стрелкой вниз 24"/>
          <p:cNvSpPr/>
          <p:nvPr/>
        </p:nvSpPr>
        <p:spPr>
          <a:xfrm>
            <a:off x="245014" y="3861048"/>
            <a:ext cx="8654467" cy="576064"/>
          </a:xfrm>
          <a:prstGeom prst="downArrowCallou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Выявлено </a:t>
            </a:r>
            <a:r>
              <a:rPr lang="ru-RU" sz="1400" b="1" i="1" dirty="0" smtClean="0">
                <a:solidFill>
                  <a:srgbClr val="FF0000"/>
                </a:solidFill>
              </a:rPr>
              <a:t>3742 </a:t>
            </a:r>
            <a:r>
              <a:rPr lang="ru-RU" sz="1400" b="1" i="1" dirty="0">
                <a:solidFill>
                  <a:srgbClr val="FF0000"/>
                </a:solidFill>
              </a:rPr>
              <a:t>нарушения </a:t>
            </a:r>
            <a:r>
              <a:rPr lang="ru-RU" sz="1400" b="1" i="1" dirty="0">
                <a:solidFill>
                  <a:schemeClr val="tx1"/>
                </a:solidFill>
              </a:rPr>
              <a:t>обязательных требований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265" y="3212976"/>
            <a:ext cx="2566388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Алтайский край - </a:t>
            </a:r>
            <a:r>
              <a:rPr lang="ru-RU" sz="1400" b="1" i="1" dirty="0" smtClean="0">
                <a:solidFill>
                  <a:srgbClr val="002060"/>
                </a:solidFill>
              </a:rPr>
              <a:t>5 проверок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71800" y="3246007"/>
            <a:ext cx="2952328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Кемеровская область - </a:t>
            </a:r>
            <a:r>
              <a:rPr lang="ru-RU" sz="1400" b="1" i="1" dirty="0" smtClean="0">
                <a:solidFill>
                  <a:srgbClr val="002060"/>
                </a:solidFill>
              </a:rPr>
              <a:t>8 проверок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32140" y="3284984"/>
            <a:ext cx="3240360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Новосибирская область – </a:t>
            </a:r>
            <a:r>
              <a:rPr lang="ru-RU" sz="1400" b="1" i="1" dirty="0" smtClean="0">
                <a:solidFill>
                  <a:srgbClr val="002060"/>
                </a:solidFill>
              </a:rPr>
              <a:t>1 проверка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524" y="4437112"/>
            <a:ext cx="8578315" cy="193899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/>
              <a:t>Н</a:t>
            </a:r>
            <a:r>
              <a:rPr lang="ru-RU" sz="1500" b="1" i="1" dirty="0" smtClean="0"/>
              <a:t>е </a:t>
            </a:r>
            <a:r>
              <a:rPr lang="ru-RU" sz="1500" b="1" i="1" dirty="0"/>
              <a:t>проводится контроль за состоянием металла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Не </a:t>
            </a:r>
            <a:r>
              <a:rPr lang="ru-RU" sz="1500" b="1" i="1" dirty="0"/>
              <a:t>проведены тепловые испытания паровых котлов;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Отсутствуют </a:t>
            </a:r>
            <a:r>
              <a:rPr lang="ru-RU" sz="1500" b="1" i="1" dirty="0"/>
              <a:t>паспорта на вспомогательное оборудование, на арматуру;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Отсутствуют </a:t>
            </a:r>
            <a:r>
              <a:rPr lang="ru-RU" sz="1500" b="1" i="1" dirty="0"/>
              <a:t>акты технического </a:t>
            </a:r>
            <a:r>
              <a:rPr lang="ru-RU" sz="1500" b="1" i="1" dirty="0" smtClean="0"/>
              <a:t>освидетельствования оборудования;</a:t>
            </a:r>
            <a:endParaRPr lang="ru-RU" sz="15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Выявлены </a:t>
            </a:r>
            <a:r>
              <a:rPr lang="ru-RU" sz="1500" b="1" i="1" dirty="0"/>
              <a:t>нарушения по тепловой изоляции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Имеются </a:t>
            </a:r>
            <a:r>
              <a:rPr lang="ru-RU" sz="1500" b="1" i="1" dirty="0"/>
              <a:t>нарушения по состоянию зданий и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 smtClean="0"/>
              <a:t>Не </a:t>
            </a:r>
            <a:r>
              <a:rPr lang="ru-RU" sz="1500" b="1" i="1" dirty="0"/>
              <a:t>соблюдается периодичность капитальных ремонтов оборудования, зданий и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/>
              <a:t> </a:t>
            </a:r>
            <a:r>
              <a:rPr lang="ru-RU" sz="1500" b="1" i="1" dirty="0" smtClean="0"/>
              <a:t>Отсутствуют </a:t>
            </a:r>
            <a:r>
              <a:rPr lang="ru-RU" sz="1500" b="1" i="1" dirty="0"/>
              <a:t>перспективные планы ремонта зданий и сооружений. </a:t>
            </a:r>
          </a:p>
        </p:txBody>
      </p:sp>
    </p:spTree>
    <p:extLst>
      <p:ext uri="{BB962C8B-B14F-4D97-AF65-F5344CB8AC3E}">
        <p14:creationId xmlns:p14="http://schemas.microsoft.com/office/powerpoint/2010/main" val="13735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А.И. Глушкова\03_Доклады\13_Доклад ОЗП АК_06.10.2023\Картинки\big-17642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492"/>
            <a:ext cx="9144000" cy="55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Внеплановые проверки государственного энергетического надзора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04864"/>
            <a:ext cx="4608512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/>
              <a:t>АО «</a:t>
            </a:r>
            <a:r>
              <a:rPr lang="ru-RU" sz="1600" b="1" i="1" dirty="0" err="1"/>
              <a:t>Алтайкрайэнерго</a:t>
            </a:r>
            <a:r>
              <a:rPr lang="ru-RU" sz="1600" b="1" i="1" dirty="0" smtClean="0"/>
              <a:t>»;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АО «</a:t>
            </a:r>
            <a:r>
              <a:rPr lang="ru-RU" sz="1600" b="1" i="1" dirty="0" err="1"/>
              <a:t>Алтайэнергосбыт</a:t>
            </a:r>
            <a:r>
              <a:rPr lang="ru-RU" sz="1600" b="1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Филиал </a:t>
            </a:r>
            <a:r>
              <a:rPr lang="ru-RU" sz="1600" b="1" i="1" dirty="0"/>
              <a:t>ПАО «</a:t>
            </a:r>
            <a:r>
              <a:rPr lang="ru-RU" sz="1600" b="1" i="1" dirty="0" err="1"/>
              <a:t>Россети</a:t>
            </a:r>
            <a:r>
              <a:rPr lang="ru-RU" sz="1600" b="1" i="1" dirty="0"/>
              <a:t> Сибирь» - «Алтайэнерго</a:t>
            </a:r>
            <a:r>
              <a:rPr lang="ru-RU" sz="1600" b="1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АО </a:t>
            </a:r>
            <a:r>
              <a:rPr lang="ru-RU" sz="1600" b="1" i="1" dirty="0"/>
              <a:t>«Барнаульская </a:t>
            </a:r>
            <a:r>
              <a:rPr lang="ru-RU" sz="1600" b="1" i="1" dirty="0" err="1"/>
              <a:t>горэлектросеть</a:t>
            </a:r>
            <a:r>
              <a:rPr lang="ru-RU" sz="1600" b="1" i="1" dirty="0" smtClean="0"/>
              <a:t>»,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ООО </a:t>
            </a:r>
            <a:r>
              <a:rPr lang="ru-RU" sz="1600" b="1" i="1" dirty="0"/>
              <a:t>«Барнаульская сетевая компания</a:t>
            </a:r>
            <a:r>
              <a:rPr lang="ru-RU" sz="1600" b="1" i="1" dirty="0" smtClean="0"/>
              <a:t>»;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ООО «</a:t>
            </a:r>
            <a:r>
              <a:rPr lang="ru-RU" sz="1600" b="1" i="1" dirty="0" err="1"/>
              <a:t>Заринская</a:t>
            </a:r>
            <a:r>
              <a:rPr lang="ru-RU" sz="1600" b="1" i="1" dirty="0"/>
              <a:t> сетевая компания</a:t>
            </a:r>
            <a:r>
              <a:rPr lang="ru-RU" sz="1600" b="1" i="1" dirty="0" smtClean="0"/>
              <a:t>».</a:t>
            </a:r>
            <a:endParaRPr lang="ru-RU" sz="16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99281" y="2204864"/>
            <a:ext cx="3665207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Филиал </a:t>
            </a:r>
            <a:r>
              <a:rPr lang="ru-RU" b="1" i="1" dirty="0"/>
              <a:t>ПАО «</a:t>
            </a:r>
            <a:r>
              <a:rPr lang="ru-RU" b="1" i="1" dirty="0" err="1"/>
              <a:t>Россети</a:t>
            </a:r>
            <a:r>
              <a:rPr lang="ru-RU" b="1" i="1" dirty="0"/>
              <a:t> Сибирь» - «Алтайэнерго» </a:t>
            </a:r>
            <a:r>
              <a:rPr lang="ru-RU" b="1" i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ПО </a:t>
            </a:r>
            <a:r>
              <a:rPr lang="ru-RU" b="1" i="1" dirty="0"/>
              <a:t>«Горно-Алтайские электрические сети</a:t>
            </a:r>
            <a:r>
              <a:rPr lang="ru-RU" b="1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МУП </a:t>
            </a:r>
            <a:r>
              <a:rPr lang="ru-RU" b="1" i="1" dirty="0"/>
              <a:t>«</a:t>
            </a:r>
            <a:r>
              <a:rPr lang="ru-RU" b="1" i="1" dirty="0" err="1"/>
              <a:t>Горэлектросети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26112" y="1268760"/>
            <a:ext cx="2886048" cy="3923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Проведены проверки</a:t>
            </a:r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400304" y="1733115"/>
            <a:ext cx="1451616" cy="42275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9281" y="1733115"/>
            <a:ext cx="1432959" cy="42275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3528" y="5013176"/>
            <a:ext cx="862952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Нарушение </a:t>
            </a:r>
            <a:r>
              <a:rPr lang="ru-RU" b="1" i="1" dirty="0"/>
              <a:t>ведения технической документации;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Нарушение </a:t>
            </a:r>
            <a:r>
              <a:rPr lang="ru-RU" b="1" i="1" dirty="0"/>
              <a:t>технического состояния воздушных линий электропередачи;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Нарушение </a:t>
            </a:r>
            <a:r>
              <a:rPr lang="ru-RU" b="1" i="1" dirty="0"/>
              <a:t>эксплуатации трансформаторных подстанций;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Отсутствие  </a:t>
            </a:r>
            <a:r>
              <a:rPr lang="ru-RU" b="1" i="1" dirty="0"/>
              <a:t>противоаварийных и противопожарных тренировок  персонала.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30010" y="4020746"/>
            <a:ext cx="0" cy="4163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259632" y="4437112"/>
            <a:ext cx="3024336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Выявлено </a:t>
            </a:r>
            <a:r>
              <a:rPr lang="ru-RU" sz="1600" b="1" i="1" dirty="0">
                <a:solidFill>
                  <a:srgbClr val="FF0000"/>
                </a:solidFill>
              </a:rPr>
              <a:t>582 нарушения </a:t>
            </a:r>
          </a:p>
        </p:txBody>
      </p:sp>
      <p:cxnSp>
        <p:nvCxnSpPr>
          <p:cNvPr id="33" name="Прямая со стрелкой 32"/>
          <p:cNvCxnSpPr>
            <a:stCxn id="17" idx="2"/>
          </p:cNvCxnSpPr>
          <p:nvPr/>
        </p:nvCxnSpPr>
        <p:spPr>
          <a:xfrm>
            <a:off x="7131885" y="3682192"/>
            <a:ext cx="0" cy="7549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012160" y="4466054"/>
            <a:ext cx="2520280" cy="39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Выявлено </a:t>
            </a:r>
            <a:r>
              <a:rPr lang="ru-RU" sz="1600" b="1" i="1" dirty="0">
                <a:solidFill>
                  <a:srgbClr val="FF0000"/>
                </a:solidFill>
              </a:rPr>
              <a:t>336 нарушений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400304" y="4843848"/>
            <a:ext cx="0" cy="1693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4" idx="2"/>
          </p:cNvCxnSpPr>
          <p:nvPr/>
        </p:nvCxnSpPr>
        <p:spPr>
          <a:xfrm flipH="1">
            <a:off x="7164288" y="4865071"/>
            <a:ext cx="108012" cy="15258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34120" y="1538688"/>
            <a:ext cx="1872208" cy="39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Алтайский край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970788" y="1551350"/>
            <a:ext cx="2008136" cy="399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Республика Алтай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23528" y="1844824"/>
            <a:ext cx="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978924" y="1844824"/>
            <a:ext cx="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А.И. Глушкова\03_Доклады\13_Доклад ОЗП АК_06.10.2023\Картинки\1653319049_37-celes-club-p-fon-dlya-prezentatsii-zavod-krasivie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" y="1196752"/>
            <a:ext cx="9151594" cy="5523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Подготовка </a:t>
            </a:r>
            <a:r>
              <a:rPr lang="ru-RU" sz="2400" b="1" i="1" dirty="0">
                <a:solidFill>
                  <a:srgbClr val="FFC000"/>
                </a:solidFill>
              </a:rPr>
              <a:t>субъектов электроэнергетики к отопительному периоду 2023-2024 годов</a:t>
            </a:r>
          </a:p>
        </p:txBody>
      </p:sp>
      <p:sp>
        <p:nvSpPr>
          <p:cNvPr id="23" name="Объект 5"/>
          <p:cNvSpPr>
            <a:spLocks noGrp="1"/>
          </p:cNvSpPr>
          <p:nvPr>
            <p:ph idx="1"/>
          </p:nvPr>
        </p:nvSpPr>
        <p:spPr>
          <a:xfrm>
            <a:off x="0" y="1340768"/>
            <a:ext cx="8612810" cy="309623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cs typeface="Times New Roman" panose="02020603050405020304" pitchFamily="18" charset="0"/>
              </a:rPr>
              <a:t>Комиссией Сибирского управления Ростехнадзора </a:t>
            </a:r>
            <a:r>
              <a:rPr lang="ru-RU" sz="2000" b="1" i="1" dirty="0">
                <a:cs typeface="Times New Roman" panose="02020603050405020304" pitchFamily="18" charset="0"/>
              </a:rPr>
              <a:t>не проводятся проверки по контролю за ходом подготовки к осенне-зимнему периоду в отношении теплоснабжающих, теплосетевых организаций, объектов </a:t>
            </a:r>
            <a:r>
              <a:rPr lang="ru-RU" sz="2000" b="1" i="1" dirty="0" smtClean="0">
                <a:cs typeface="Times New Roman" panose="02020603050405020304" pitchFamily="18" charset="0"/>
              </a:rPr>
              <a:t>энергетики.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НО!</a:t>
            </a:r>
          </a:p>
          <a:p>
            <a:r>
              <a:rPr lang="ru-RU" sz="2000" b="1" i="1" dirty="0">
                <a:cs typeface="Times New Roman" panose="02020603050405020304" pitchFamily="18" charset="0"/>
              </a:rPr>
              <a:t> Представители Сибирского управления Ростехнадзора включены в </a:t>
            </a:r>
            <a:r>
              <a:rPr lang="ru-RU" sz="2000" b="1" i="1" dirty="0" smtClean="0">
                <a:cs typeface="Times New Roman" panose="02020603050405020304" pitchFamily="18" charset="0"/>
              </a:rPr>
              <a:t>комиссии по </a:t>
            </a:r>
            <a:r>
              <a:rPr lang="ru-RU" sz="2000" b="1" i="1" dirty="0">
                <a:cs typeface="Times New Roman" panose="02020603050405020304" pitchFamily="18" charset="0"/>
              </a:rPr>
              <a:t>оценке готовности к отопительному периоду теплоснабжающих и теплосетевых </a:t>
            </a:r>
            <a:r>
              <a:rPr lang="ru-RU" sz="2000" b="1" i="1" dirty="0" smtClean="0">
                <a:cs typeface="Times New Roman" panose="02020603050405020304" pitchFamily="18" charset="0"/>
              </a:rPr>
              <a:t>организаций, созданные </a:t>
            </a:r>
            <a:r>
              <a:rPr lang="ru-RU" sz="2000" b="1" i="1" dirty="0">
                <a:cs typeface="Times New Roman" panose="02020603050405020304" pitchFamily="18" charset="0"/>
              </a:rPr>
              <a:t>муниципальными образованиями </a:t>
            </a:r>
            <a:r>
              <a:rPr lang="ru-RU" sz="2000" b="1" i="1" dirty="0" smtClean="0">
                <a:cs typeface="Times New Roman" panose="02020603050405020304" pitchFamily="18" charset="0"/>
              </a:rPr>
              <a:t>субъектов РФ.</a:t>
            </a:r>
            <a:endParaRPr lang="ru-RU" sz="2000" b="1" i="1" dirty="0"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glushkovaai@local.st\Desktop\Доклад ОЗП\Картинки\1623650210_345_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/>
          <a:stretch/>
        </p:blipFill>
        <p:spPr bwMode="auto">
          <a:xfrm>
            <a:off x="295344" y="4416927"/>
            <a:ext cx="1522512" cy="2031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17856" y="4416926"/>
            <a:ext cx="713519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В </a:t>
            </a:r>
            <a:r>
              <a:rPr lang="ru-RU" b="1" i="1" dirty="0"/>
              <a:t>отношении объектов по производству </a:t>
            </a:r>
            <a:r>
              <a:rPr lang="ru-RU" b="1" i="1" dirty="0" smtClean="0"/>
              <a:t>тепловой</a:t>
            </a:r>
            <a:br>
              <a:rPr lang="ru-RU" b="1" i="1" dirty="0" smtClean="0"/>
            </a:br>
            <a:r>
              <a:rPr lang="ru-RU" b="1" i="1" dirty="0" smtClean="0"/>
              <a:t>и </a:t>
            </a:r>
            <a:r>
              <a:rPr lang="ru-RU" b="1" i="1" dirty="0"/>
              <a:t>электрической энергии в режиме комбинированной выработки проверяется выполнение требований по </a:t>
            </a:r>
            <a:r>
              <a:rPr lang="ru-RU" b="1" i="1" dirty="0" smtClean="0"/>
              <a:t>готовности</a:t>
            </a:r>
            <a:br>
              <a:rPr lang="ru-RU" b="1" i="1" dirty="0" smtClean="0"/>
            </a:br>
            <a:r>
              <a:rPr lang="ru-RU" b="1" i="1" dirty="0" smtClean="0"/>
              <a:t>к </a:t>
            </a:r>
            <a:r>
              <a:rPr lang="ru-RU" b="1" i="1" dirty="0"/>
              <a:t>отопительному периоду, определенных пунктами 1-3, 5-10, 11, 12-14 пункта 13 </a:t>
            </a:r>
            <a:r>
              <a:rPr lang="ru-RU" b="1" i="1" dirty="0" smtClean="0"/>
              <a:t>Правил </a:t>
            </a:r>
            <a:r>
              <a:rPr lang="ru-RU" b="1" i="1" dirty="0"/>
              <a:t>оценки готовности к отопительному периоду, </a:t>
            </a:r>
            <a:r>
              <a:rPr lang="ru-RU" b="1" i="1" dirty="0" smtClean="0"/>
              <a:t>утвержденных </a:t>
            </a:r>
            <a:r>
              <a:rPr lang="ru-RU" b="1" i="1" dirty="0"/>
              <a:t>приказом Минэнерго </a:t>
            </a:r>
            <a:r>
              <a:rPr lang="ru-RU" b="1" i="1" dirty="0" smtClean="0"/>
              <a:t>России</a:t>
            </a:r>
            <a:br>
              <a:rPr lang="ru-RU" b="1" i="1" dirty="0" smtClean="0"/>
            </a:br>
            <a:r>
              <a:rPr lang="ru-RU" b="1" i="1" dirty="0" smtClean="0"/>
              <a:t>от 12.03.2013 № 103.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158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C:\А.И. Глушкова\03_Доклады\13_Доклад ОЗП АК_06.10.2023\Картинки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3"/>
            <a:ext cx="9433048" cy="559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948264" y="63587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Подготовка </a:t>
            </a:r>
            <a:r>
              <a:rPr lang="ru-RU" sz="2400" b="1" i="1" dirty="0">
                <a:solidFill>
                  <a:srgbClr val="FFC000"/>
                </a:solidFill>
              </a:rPr>
              <a:t>субъектов электроэнергетики к отопительному периоду 2023-2024 годов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624" y="2488828"/>
            <a:ext cx="4777432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/>
              <a:t>АО «ТГК-11» (СП «ТЭЦ-3», СП «ТЭЦ-4», СП «ТЭЦ-5»); </a:t>
            </a:r>
            <a:endParaRPr lang="ru-RU" b="1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ТЭЦ </a:t>
            </a:r>
            <a:r>
              <a:rPr lang="ru-RU" b="1" i="1" dirty="0"/>
              <a:t>ОАО «</a:t>
            </a:r>
            <a:r>
              <a:rPr lang="ru-RU" b="1" i="1" dirty="0" err="1" smtClean="0"/>
              <a:t>Кучуксульфат</a:t>
            </a:r>
            <a:r>
              <a:rPr lang="ru-RU" b="1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ПАО </a:t>
            </a:r>
            <a:r>
              <a:rPr lang="ru-RU" b="1" i="1" dirty="0"/>
              <a:t>«ЮК ГРЭС</a:t>
            </a:r>
            <a:r>
              <a:rPr lang="ru-RU" b="1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АО </a:t>
            </a:r>
            <a:r>
              <a:rPr lang="ru-RU" b="1" i="1" dirty="0"/>
              <a:t>«Кемеровская генерация» (Кемеровская ТЭЦ, Кемеровская ГРЭС</a:t>
            </a:r>
            <a:r>
              <a:rPr lang="ru-RU" b="1" i="1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АО </a:t>
            </a:r>
            <a:r>
              <a:rPr lang="ru-RU" b="1" i="1" dirty="0"/>
              <a:t>«Кузбассэнерго» (</a:t>
            </a:r>
            <a:r>
              <a:rPr lang="ru-RU" b="1" i="1" dirty="0" err="1"/>
              <a:t>Беловская</a:t>
            </a:r>
            <a:r>
              <a:rPr lang="ru-RU" b="1" i="1" dirty="0"/>
              <a:t> </a:t>
            </a:r>
            <a:r>
              <a:rPr lang="ru-RU" b="1" i="1" dirty="0" smtClean="0"/>
              <a:t>ГРЭС);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/>
              <a:t>АО </a:t>
            </a:r>
            <a:r>
              <a:rPr lang="ru-RU" b="1" i="1" dirty="0"/>
              <a:t>«СИБЭКО</a:t>
            </a:r>
            <a:r>
              <a:rPr lang="ru-RU" b="1" i="1" dirty="0" smtClean="0"/>
              <a:t>» (Новосибирская </a:t>
            </a:r>
            <a:r>
              <a:rPr lang="ru-RU" b="1" i="1" dirty="0"/>
              <a:t>ТЭЦ-2 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280" y="1425550"/>
            <a:ext cx="8782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В рамках комиссий </a:t>
            </a:r>
            <a:r>
              <a:rPr lang="ru-RU" b="1" i="1" dirty="0"/>
              <a:t>по оценке готовности муниципальных </a:t>
            </a:r>
            <a:r>
              <a:rPr lang="ru-RU" b="1" i="1" dirty="0" smtClean="0"/>
              <a:t>образований проверено </a:t>
            </a:r>
            <a:r>
              <a:rPr lang="ru-RU" b="1" i="1" dirty="0" smtClean="0">
                <a:solidFill>
                  <a:srgbClr val="FFFF00"/>
                </a:solidFill>
              </a:rPr>
              <a:t>6 организаций</a:t>
            </a:r>
            <a:r>
              <a:rPr lang="ru-RU" b="1" i="1" dirty="0"/>
              <a:t>, эксплуатирующих </a:t>
            </a:r>
            <a:r>
              <a:rPr lang="ru-RU" b="1" i="1" dirty="0" smtClean="0"/>
              <a:t>объекты </a:t>
            </a:r>
            <a:r>
              <a:rPr lang="ru-RU" b="1" i="1" dirty="0"/>
              <a:t>по производству тепловой и электрической энергии в режиме комбинированной </a:t>
            </a:r>
            <a:r>
              <a:rPr lang="ru-RU" b="1" i="1" dirty="0" smtClean="0"/>
              <a:t>выработки. 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280" y="4870901"/>
            <a:ext cx="8654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/>
              <a:t>Идет работа комиссий по оценке готовности ТЭЦ Филиала АО «Барнаульская генерация» - «</a:t>
            </a:r>
            <a:r>
              <a:rPr lang="ru-RU" b="1" i="1" dirty="0" err="1"/>
              <a:t>Бийскэнерго</a:t>
            </a:r>
            <a:r>
              <a:rPr lang="ru-RU" b="1" i="1" dirty="0" smtClean="0"/>
              <a:t>»,</a:t>
            </a:r>
            <a:r>
              <a:rPr lang="ru-RU" b="1" i="1" dirty="0" smtClean="0"/>
              <a:t> ТЭЦ-2 </a:t>
            </a:r>
            <a:r>
              <a:rPr lang="ru-RU" b="1" i="1" dirty="0"/>
              <a:t>и ТЭЦ-3 АО «Барнаульская генерация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23406" y="2560836"/>
            <a:ext cx="2001302" cy="4426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159</a:t>
            </a:r>
            <a:r>
              <a:rPr lang="ru-RU" sz="2000" b="1" i="1" dirty="0" smtClean="0"/>
              <a:t> </a:t>
            </a:r>
            <a:r>
              <a:rPr lang="ru-RU" sz="2000" b="1" i="1" dirty="0"/>
              <a:t>нарушений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148064" y="2488828"/>
            <a:ext cx="1584176" cy="53982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выявлено</a:t>
            </a:r>
            <a:endParaRPr lang="ru-RU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glushkovaai@local.st\Desktop\19.10.2023_Доклад публичные слушания\01_Доклад\Картинки\TGK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8655"/>
            <a:ext cx="3532628" cy="176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lushkovaai@local.st\Desktop\19.10.2023_Доклад публичные слушания\01_Доклад\Картинки\Belovskaya_gres_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52" y="5549072"/>
            <a:ext cx="2304256" cy="1101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lushkovaai@local.st\Desktop\19.10.2023_Доклад публичные слушания\01_Доклад\Картинки\Новосибирская_ТЭЦ-2_2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0" y="5593085"/>
            <a:ext cx="2025456" cy="1096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lushkovaai@local.st\Desktop\19.10.2023_Доклад публичные слушания\01_Доклад\Картинки\G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11" y="5517232"/>
            <a:ext cx="1845780" cy="117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glushkovaai@local.st\Desktop\19.10.2023_Доклад публичные слушания\01_Доклад\Картинки\617174_936x5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90" y="5517232"/>
            <a:ext cx="2457662" cy="1249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А.И. Глушкова\03_Доклады\13_Доклад ОЗП АК_06.10.2023\Картинки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3"/>
            <a:ext cx="9433048" cy="5595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919860" cy="88449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Подготовка </a:t>
            </a:r>
            <a:r>
              <a:rPr lang="ru-RU" sz="2000" b="1" i="1" dirty="0">
                <a:solidFill>
                  <a:srgbClr val="FFC000"/>
                </a:solidFill>
              </a:rPr>
              <a:t>субъектов электроэнергетики к отопительному периоду 2023-2024 </a:t>
            </a:r>
            <a:r>
              <a:rPr lang="ru-RU" sz="2000" b="1" i="1" dirty="0" smtClean="0">
                <a:solidFill>
                  <a:srgbClr val="FFC000"/>
                </a:solidFill>
              </a:rPr>
              <a:t>годов.</a:t>
            </a:r>
            <a:br>
              <a:rPr lang="ru-RU" sz="2000" b="1" i="1" dirty="0" smtClean="0">
                <a:solidFill>
                  <a:srgbClr val="FFC000"/>
                </a:solidFill>
              </a:rPr>
            </a:br>
            <a:r>
              <a:rPr lang="ru-RU" sz="2000" b="1" i="1" dirty="0" smtClean="0">
                <a:solidFill>
                  <a:srgbClr val="FFC000"/>
                </a:solidFill>
              </a:rPr>
              <a:t>ООО </a:t>
            </a:r>
            <a:r>
              <a:rPr lang="ru-RU" sz="2000" b="1" i="1" dirty="0">
                <a:solidFill>
                  <a:srgbClr val="FFC000"/>
                </a:solidFill>
              </a:rPr>
              <a:t>«Интеграл»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7976" y="2383720"/>
            <a:ext cx="804507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err="1"/>
              <a:t>Юргинский</a:t>
            </a:r>
            <a:r>
              <a:rPr lang="ru-RU" b="1" i="1" dirty="0"/>
              <a:t> городской округ с 2018 года не получает паспорт готовности из-за неготовности </a:t>
            </a:r>
            <a:r>
              <a:rPr lang="ru-RU" b="1" i="1" dirty="0" err="1"/>
              <a:t>Юргинской</a:t>
            </a:r>
            <a:r>
              <a:rPr lang="ru-RU" b="1" i="1" dirty="0"/>
              <a:t> ТЭЦ. </a:t>
            </a:r>
            <a:endParaRPr lang="ru-RU" b="1" i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 smtClean="0"/>
              <a:t>По </a:t>
            </a:r>
            <a:r>
              <a:rPr lang="ru-RU" b="1" i="1" dirty="0"/>
              <a:t>состоянию на 25 сентября текущего года индекс готовности </a:t>
            </a:r>
            <a:r>
              <a:rPr lang="ru-RU" b="1" i="1" dirty="0" err="1"/>
              <a:t>Юргинской</a:t>
            </a:r>
            <a:r>
              <a:rPr lang="ru-RU" b="1" i="1" dirty="0"/>
              <a:t> ТЭЦ, устанавливаемый Минэнерго России, </a:t>
            </a:r>
            <a:r>
              <a:rPr lang="ru-RU" b="1" i="1" dirty="0">
                <a:solidFill>
                  <a:srgbClr val="FF0000"/>
                </a:solidFill>
              </a:rPr>
              <a:t>равен 75</a:t>
            </a:r>
            <a:r>
              <a:rPr lang="ru-RU" b="1" i="1" dirty="0"/>
              <a:t>, при минимально необходимом 80.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53542"/>
            <a:ext cx="8629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Вызывают опасения в безаварийном прохождении осенне-зимнего периода 2023-2024 годов </a:t>
            </a:r>
            <a:r>
              <a:rPr lang="ru-RU" b="1" i="1" dirty="0"/>
              <a:t>2 электростанции Кемеровской области: </a:t>
            </a:r>
            <a:r>
              <a:rPr lang="ru-RU" b="1" i="1" dirty="0" err="1"/>
              <a:t>Юргинская</a:t>
            </a:r>
            <a:r>
              <a:rPr lang="ru-RU" b="1" i="1" dirty="0"/>
              <a:t> ТЭЦ  (ООО «Интеграл</a:t>
            </a:r>
            <a:r>
              <a:rPr lang="ru-RU" b="1" i="1" dirty="0" smtClean="0"/>
              <a:t>») и </a:t>
            </a:r>
            <a:r>
              <a:rPr lang="ru-RU" b="1" i="1" dirty="0"/>
              <a:t>ПАО «ЮК ГРЭС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32" y="3933056"/>
            <a:ext cx="864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ООО </a:t>
            </a:r>
            <a:r>
              <a:rPr lang="ru-RU" b="1" i="1" dirty="0"/>
              <a:t>«Интеграл», эксплуатирующая </a:t>
            </a:r>
            <a:r>
              <a:rPr lang="ru-RU" b="1" i="1" dirty="0" err="1"/>
              <a:t>Юргинскую</a:t>
            </a:r>
            <a:r>
              <a:rPr lang="ru-RU" b="1" i="1" dirty="0"/>
              <a:t> ТЭЦ, не имеет лицензии на эксплуатацию взрывопожароопасных и химически опасных </a:t>
            </a:r>
            <a:r>
              <a:rPr lang="ru-RU" b="1" i="1" dirty="0" smtClean="0"/>
              <a:t>производственных объектов I</a:t>
            </a:r>
            <a:r>
              <a:rPr lang="ru-RU" b="1" i="1" dirty="0"/>
              <a:t>, II и III классов </a:t>
            </a:r>
            <a:r>
              <a:rPr lang="ru-RU" b="1" i="1" dirty="0" smtClean="0"/>
              <a:t>опасности.</a:t>
            </a:r>
            <a:endParaRPr lang="ru-RU" b="1" i="1" dirty="0"/>
          </a:p>
        </p:txBody>
      </p:sp>
      <p:pic>
        <p:nvPicPr>
          <p:cNvPr id="14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83720"/>
            <a:ext cx="81953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glushkovaai@local.st\Desktop\19.10.2023_Доклад публичные слушания\01_Доклад\Картинки\bc35cfe0-052c-11ea-8656-5ba1f1ba59c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90" y="4797152"/>
            <a:ext cx="3894150" cy="183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lushkovaai@local.st\Desktop\19.10.2023_Доклад публичные слушания\01_Доклад\Картинки\k8ey197axakqnx1ws4eeje5kbu0y8n2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" y="5001620"/>
            <a:ext cx="3904828" cy="1629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37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А.И. Глушкова\03_Доклады\13_Доклад ОЗП АК_06.10.2023\Картинки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13401"/>
            <a:ext cx="9220200" cy="55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5760640" cy="8844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Подготовка </a:t>
            </a:r>
            <a:r>
              <a:rPr lang="ru-RU" sz="2400" b="1" i="1" dirty="0">
                <a:solidFill>
                  <a:srgbClr val="FFC000"/>
                </a:solidFill>
              </a:rPr>
              <a:t>субъектов электроэнергетики к отопительному периоду 2023-2024 годов. ПАО «ЮК ГРЭС»</a:t>
            </a:r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glushkovaai@local.st\Desktop\19.10.2023_Доклад публичные слушания\01_Доклад\Картинки\IMG-20231012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68" y="1412776"/>
            <a:ext cx="1691928" cy="258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06544"/>
              </p:ext>
            </p:extLst>
          </p:nvPr>
        </p:nvGraphicFramePr>
        <p:xfrm>
          <a:off x="155575" y="1322369"/>
          <a:ext cx="7296746" cy="5125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977"/>
                <a:gridCol w="936104"/>
                <a:gridCol w="2808312"/>
                <a:gridCol w="2520280"/>
                <a:gridCol w="648073"/>
              </a:tblGrid>
              <a:tr h="610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cap="small" dirty="0">
                          <a:solidFill>
                            <a:schemeClr val="tx1"/>
                          </a:solidFill>
                          <a:effectLst/>
                        </a:rPr>
                        <a:t>N </a:t>
                      </a: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Сроки проверки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Вид проверки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Привлечение к административной ответственности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Нарушения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4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13.03.2023 </a:t>
                      </a: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– 24.03.2023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Плановая выездная проверка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Передача дела в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</a:t>
                      </a:r>
                      <a:b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(часть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статья 9.1.).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городского суда г. Калтана –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приостановка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котла ПК-10 ст.№5 сроком 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30 суток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Юридическое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лицо и должностные лица (статья 9.11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02.05.2023 – 05.05.2023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Проверка устранения обстоятельств, послуживших основанием назначения административного наказания в виде административного приостановления деятельности в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отношении ПАО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«ЮК ГРЭС»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Передача дела в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</a:t>
                      </a:r>
                      <a:b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(часть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статья 9.1.).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 городского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суда г. Калтана –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приостановка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котла ПК-10 ст.№4 сроком 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90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суток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03.08.2023 - 09.08.2023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Проверка устранения обстоятельств, послуживших основанием назначения административного наказания в виде административного приостановления деятельности в отношении ПАО «ЮК ГРЭС»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Передача дела в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</a:t>
                      </a:r>
                      <a:b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 3 статья 9.1.).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городского суда г. Калтана  –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административный штраф в размере 250 000 рублей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cap="small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21.08.2023 -</a:t>
                      </a:r>
                      <a:r>
                        <a:rPr lang="ru-RU" sz="12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25.08.2023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комиссии в проверке готовности 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Калтанского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к отопительному периоду 2023/2024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г.г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cap="small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i="1" cap="small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cap="small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C:\Users\glushkovaai@local.st\Desktop\19.10.2023_Доклад публичные слушания\01_Доклад\Картинки\IMG-20231012-WA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68" y="4028072"/>
            <a:ext cx="1659732" cy="249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1277</Words>
  <Application>Microsoft Office PowerPoint</Application>
  <PresentationFormat>Экран (4:3)</PresentationFormat>
  <Paragraphs>363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готовности субъектов электроэнергетики к осенне-зимнему периоду 2023-2024 годов. Проблемные вопросы, возникающие при подготовке субъектов электроэнергетики к осенне-зимнему периоду 2023-2024 годов</vt:lpstr>
      <vt:lpstr>Объекты и организации электросетевого хозяйства</vt:lpstr>
      <vt:lpstr>Сравнительный анализ аварийности за 9 месяцев 2022 года и 9 месяцев 2023 года</vt:lpstr>
      <vt:lpstr>Плановые проверки государственного энергетического надзора</vt:lpstr>
      <vt:lpstr>Внеплановые проверки государственного энергетического надзора</vt:lpstr>
      <vt:lpstr>Подготовка субъектов электроэнергетики к отопительному периоду 2023-2024 годов</vt:lpstr>
      <vt:lpstr>Подготовка субъектов электроэнергетики к отопительному периоду 2023-2024 годов</vt:lpstr>
      <vt:lpstr>Подготовка субъектов электроэнергетики к отопительному периоду 2023-2024 годов. ООО «Интеграл»</vt:lpstr>
      <vt:lpstr>Подготовка субъектов электроэнергетики к отопительному периоду 2023-2024 годов. ПАО «ЮК ГРЭС»</vt:lpstr>
      <vt:lpstr>Подготовка субъектов электроэнергетики к отопительному периоду 2023-2024 годов</vt:lpstr>
      <vt:lpstr>Бесхозяйные объекты электросетевого хозяйства</vt:lpstr>
      <vt:lpstr>Подготовка субъектов электроэнергетики к отопительному периоду 2023-2024 годов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Глушкова Алиса Игоревна</dc:creator>
  <cp:lastModifiedBy>Глушкова Алиса Игоревна</cp:lastModifiedBy>
  <cp:revision>130</cp:revision>
  <dcterms:created xsi:type="dcterms:W3CDTF">2023-09-18T06:28:22Z</dcterms:created>
  <dcterms:modified xsi:type="dcterms:W3CDTF">2023-10-18T08:59:31Z</dcterms:modified>
</cp:coreProperties>
</file>